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75" r:id="rId5"/>
    <p:sldId id="266" r:id="rId6"/>
    <p:sldId id="271" r:id="rId7"/>
    <p:sldId id="259" r:id="rId8"/>
    <p:sldId id="260" r:id="rId9"/>
    <p:sldId id="261" r:id="rId10"/>
    <p:sldId id="268" r:id="rId11"/>
    <p:sldId id="263" r:id="rId12"/>
    <p:sldId id="262" r:id="rId13"/>
    <p:sldId id="265" r:id="rId14"/>
    <p:sldId id="267" r:id="rId15"/>
    <p:sldId id="273" r:id="rId16"/>
    <p:sldId id="274" r:id="rId17"/>
    <p:sldId id="277" r:id="rId18"/>
    <p:sldId id="269" r:id="rId19"/>
    <p:sldId id="270" r:id="rId20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Lato Black" panose="020F0502020204030203" pitchFamily="34" charset="0"/>
      <p:bold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Montserrat Medium" panose="00000600000000000000" pitchFamily="2" charset="0"/>
      <p:regular r:id="rId33"/>
      <p:italic r:id="rId34"/>
    </p:embeddedFont>
    <p:embeddedFont>
      <p:font typeface="Stymie Md BT" panose="02060603020205020403" pitchFamily="18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79" autoAdjust="0"/>
    <p:restoredTop sz="93617" autoAdjust="0"/>
  </p:normalViewPr>
  <p:slideViewPr>
    <p:cSldViewPr snapToGrid="0">
      <p:cViewPr>
        <p:scale>
          <a:sx n="85" d="100"/>
          <a:sy n="85" d="100"/>
        </p:scale>
        <p:origin x="89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6ac0e54d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6ac0e54d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6ac0e54d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6ac0e54d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6ac0e54d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6ac0e54d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293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asunjayasanka.github.io/PracticalExercise-Front-End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eb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9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asunJayasanka/PracticalExercise-Front-End.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823850" y="1642850"/>
            <a:ext cx="80655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900" b="1" dirty="0">
                <a:latin typeface="Arial"/>
                <a:ea typeface="Arial"/>
                <a:cs typeface="Arial"/>
                <a:sym typeface="Arial"/>
              </a:rPr>
              <a:t>Practical - Exercise</a:t>
            </a:r>
            <a:endParaRPr sz="59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body" idx="1"/>
          </p:nvPr>
        </p:nvSpPr>
        <p:spPr>
          <a:xfrm>
            <a:off x="2468600" y="690349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Orientation Programme - Batch 21</a:t>
            </a:r>
            <a:br>
              <a:rPr lang="en-GB" sz="1400"/>
            </a:br>
            <a:r>
              <a:rPr lang="en-GB" sz="1400"/>
              <a:t>Faculty of Information Technology </a:t>
            </a:r>
            <a:br>
              <a:rPr lang="en-GB" sz="1400"/>
            </a:br>
            <a:r>
              <a:rPr lang="en-GB" sz="1400"/>
              <a:t>University of Moratuwa</a:t>
            </a:r>
            <a:endParaRPr sz="1400"/>
          </a:p>
        </p:txBody>
      </p:sp>
      <p:sp>
        <p:nvSpPr>
          <p:cNvPr id="136" name="Google Shape;136;p13"/>
          <p:cNvSpPr txBox="1"/>
          <p:nvPr/>
        </p:nvSpPr>
        <p:spPr>
          <a:xfrm>
            <a:off x="1391550" y="2738450"/>
            <a:ext cx="636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u="sng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Preliminaries of Web Technologies</a:t>
            </a:r>
            <a:endParaRPr sz="1900" b="1" u="sng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650" y="690349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750" y="3083000"/>
            <a:ext cx="2060499" cy="206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62D99-0BA3-CBED-4A43-661107728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20" y="129607"/>
            <a:ext cx="4587000" cy="1148700"/>
          </a:xfrm>
        </p:spPr>
        <p:txBody>
          <a:bodyPr/>
          <a:lstStyle/>
          <a:p>
            <a:r>
              <a:rPr lang="en-US" sz="4800" b="1" dirty="0"/>
              <a:t>Finally</a:t>
            </a:r>
            <a:r>
              <a:rPr lang="en-US" dirty="0"/>
              <a:t>,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1C33F2-41F9-C5C1-333A-5110337459A7}"/>
              </a:ext>
            </a:extLst>
          </p:cNvPr>
          <p:cNvSpPr txBox="1">
            <a:spLocks/>
          </p:cNvSpPr>
          <p:nvPr/>
        </p:nvSpPr>
        <p:spPr>
          <a:xfrm>
            <a:off x="687216" y="1278307"/>
            <a:ext cx="8151985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b="1" dirty="0"/>
              <a:t>We hosted cloned website using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A6CDD-5CDE-9AE9-8EEB-B55703C22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019" y1="40833" x2="42500" y2="400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2943" y="910643"/>
            <a:ext cx="4587000" cy="4587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03FBB1C-C86B-ACB9-1834-F3CDDA7BFB69}"/>
              </a:ext>
            </a:extLst>
          </p:cNvPr>
          <p:cNvSpPr txBox="1">
            <a:spLocks/>
          </p:cNvSpPr>
          <p:nvPr/>
        </p:nvSpPr>
        <p:spPr>
          <a:xfrm>
            <a:off x="4108842" y="2059343"/>
            <a:ext cx="2842202" cy="17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7300" dirty="0">
                <a:latin typeface="Montserrat" panose="00000500000000000000" pitchFamily="2" charset="0"/>
              </a:rPr>
              <a:t>Pages</a:t>
            </a:r>
            <a:endParaRPr lang="en-US" sz="3600" dirty="0">
              <a:latin typeface="Montserrat" panose="00000500000000000000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FA296B-2B2C-3D04-B92B-A8E40F26D430}"/>
              </a:ext>
            </a:extLst>
          </p:cNvPr>
          <p:cNvSpPr txBox="1">
            <a:spLocks/>
          </p:cNvSpPr>
          <p:nvPr/>
        </p:nvSpPr>
        <p:spPr>
          <a:xfrm>
            <a:off x="108857" y="3573839"/>
            <a:ext cx="9144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200" b="1" dirty="0">
                <a:solidFill>
                  <a:srgbClr val="00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https://kasunjayasanka.github.io/PracticalExercise-Front-End/</a:t>
            </a:r>
            <a:endParaRPr lang="en-US" sz="2200" b="1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707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CD73E4-A768-74D5-81BD-889BFDD98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" t="72393" r="1523" b="392"/>
          <a:stretch/>
        </p:blipFill>
        <p:spPr>
          <a:xfrm>
            <a:off x="6719555" y="0"/>
            <a:ext cx="2151476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2D951-2BAD-A03D-9998-248D107CA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" t="27834" b="44951"/>
          <a:stretch/>
        </p:blipFill>
        <p:spPr>
          <a:xfrm>
            <a:off x="2438425" y="0"/>
            <a:ext cx="2151476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9D9ABD-B4D9-96BE-EDFA-3D453981E1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" t="47872" r="77" b="24913"/>
          <a:stretch/>
        </p:blipFill>
        <p:spPr>
          <a:xfrm>
            <a:off x="4580207" y="0"/>
            <a:ext cx="2151476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C6E596-7C25-E7C1-149E-9B116C79F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4" b="72785"/>
          <a:stretch/>
        </p:blipFill>
        <p:spPr>
          <a:xfrm>
            <a:off x="308771" y="0"/>
            <a:ext cx="2151476" cy="5143500"/>
          </a:xfrm>
          <a:prstGeom prst="rect">
            <a:avLst/>
          </a:prstGeom>
        </p:spPr>
      </p:pic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8C39DA47-613A-DB5A-62A7-15CAADF1DAF0}"/>
              </a:ext>
            </a:extLst>
          </p:cNvPr>
          <p:cNvSpPr/>
          <p:nvPr/>
        </p:nvSpPr>
        <p:spPr>
          <a:xfrm>
            <a:off x="609601" y="3048000"/>
            <a:ext cx="8534400" cy="1884527"/>
          </a:xfrm>
          <a:prstGeom prst="flowChartInputOutput">
            <a:avLst/>
          </a:prstGeom>
          <a:solidFill>
            <a:schemeClr val="accent2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EB553-223F-A666-1AAE-C7EF20B3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247" y="3458204"/>
            <a:ext cx="8151985" cy="1148700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Let’s Move on to see </a:t>
            </a:r>
            <a:br>
              <a:rPr lang="en-US" sz="3600" b="1" dirty="0"/>
            </a:br>
            <a:r>
              <a:rPr lang="en-US" sz="3600" b="1" dirty="0"/>
              <a:t>How Our Developments Looks </a:t>
            </a:r>
            <a:br>
              <a:rPr lang="en-US" sz="3600" b="1" dirty="0"/>
            </a:br>
            <a:r>
              <a:rPr lang="en-US" sz="3600" b="1" dirty="0"/>
              <a:t>Like Quickly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5A468-A77F-2482-D953-703FF6D3C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07968">
            <a:off x="-30507" y="2604074"/>
            <a:ext cx="2330012" cy="2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44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303FB-8FC1-B383-110B-B9CBB9FC8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593"/>
          <a:stretch/>
        </p:blipFill>
        <p:spPr>
          <a:xfrm>
            <a:off x="3924127" y="0"/>
            <a:ext cx="1295746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819CF8-ED7E-0026-F66D-3859D64C6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723"/>
            <a:ext cx="3924127" cy="1730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4FED65-F377-CA91-35A3-81697BC28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83093"/>
            <a:ext cx="3924126" cy="2460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DE2DA0-E1F7-2B80-8AD5-4DD7CD470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872" y="13841"/>
            <a:ext cx="3924127" cy="2722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937D37-2B9C-92CA-D9DB-3D7EAEC46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9871" y="2444866"/>
            <a:ext cx="3924129" cy="2712475"/>
          </a:xfrm>
          <a:prstGeom prst="rect">
            <a:avLst/>
          </a:prstGeom>
        </p:spPr>
      </p:pic>
      <p:sp>
        <p:nvSpPr>
          <p:cNvPr id="16" name="Flowchart: Data 15">
            <a:extLst>
              <a:ext uri="{FF2B5EF4-FFF2-40B4-BE49-F238E27FC236}">
                <a16:creationId xmlns:a16="http://schemas.microsoft.com/office/drawing/2014/main" id="{95C0584A-73CD-C575-7738-ED883F3368B8}"/>
              </a:ext>
            </a:extLst>
          </p:cNvPr>
          <p:cNvSpPr/>
          <p:nvPr/>
        </p:nvSpPr>
        <p:spPr>
          <a:xfrm>
            <a:off x="-57229" y="13841"/>
            <a:ext cx="4211950" cy="938882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24EC1-BF6F-29DB-E4D2-5E9AEC2C4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22" y="0"/>
            <a:ext cx="4587000" cy="1148700"/>
          </a:xfrm>
        </p:spPr>
        <p:txBody>
          <a:bodyPr>
            <a:normAutofit/>
          </a:bodyPr>
          <a:lstStyle/>
          <a:p>
            <a:r>
              <a:rPr lang="en-US" sz="4400" b="1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735550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303FB-8FC1-B383-110B-B9CBB9FC8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593"/>
          <a:stretch/>
        </p:blipFill>
        <p:spPr>
          <a:xfrm>
            <a:off x="3924127" y="0"/>
            <a:ext cx="1295746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937D37-2B9C-92CA-D9DB-3D7EAEC46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2908"/>
            <a:ext cx="3924129" cy="2712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0F8862-3715-5409-CF6D-41B1861BF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949" y="1250083"/>
            <a:ext cx="3924129" cy="3302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92806-E6E6-38B2-0135-B3F0BD4CD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74300"/>
            <a:ext cx="3924127" cy="1569199"/>
          </a:xfrm>
          <a:prstGeom prst="rect">
            <a:avLst/>
          </a:prstGeom>
        </p:spPr>
      </p:pic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D85F4224-B8B3-889C-153C-9EE9AAE64D77}"/>
              </a:ext>
            </a:extLst>
          </p:cNvPr>
          <p:cNvSpPr/>
          <p:nvPr/>
        </p:nvSpPr>
        <p:spPr>
          <a:xfrm>
            <a:off x="-57229" y="13841"/>
            <a:ext cx="4211950" cy="938882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04790B-1556-56BA-6CED-FA7AAF8B1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2644" y="675733"/>
            <a:ext cx="3952741" cy="574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C24EC1-BF6F-29DB-E4D2-5E9AEC2C4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22" y="0"/>
            <a:ext cx="4587000" cy="1148700"/>
          </a:xfrm>
        </p:spPr>
        <p:txBody>
          <a:bodyPr>
            <a:normAutofit/>
          </a:bodyPr>
          <a:lstStyle/>
          <a:p>
            <a:r>
              <a:rPr lang="en-US" sz="4400" b="1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2792277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76E812-0E1B-DBB3-74AE-52BB1ACFB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397" r="1519" b="8417"/>
          <a:stretch/>
        </p:blipFill>
        <p:spPr>
          <a:xfrm>
            <a:off x="6086" y="761628"/>
            <a:ext cx="3702505" cy="4381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4F5A4D-4003-B4E5-D475-F76A5AFF1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"/>
          <a:stretch/>
        </p:blipFill>
        <p:spPr>
          <a:xfrm>
            <a:off x="3708591" y="0"/>
            <a:ext cx="1297377" cy="5143500"/>
          </a:xfrm>
          <a:prstGeom prst="rect">
            <a:avLst/>
          </a:prstGeom>
        </p:spPr>
      </p:pic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656C7FCE-97CA-3122-CEBB-CB55E25426EE}"/>
              </a:ext>
            </a:extLst>
          </p:cNvPr>
          <p:cNvSpPr/>
          <p:nvPr/>
        </p:nvSpPr>
        <p:spPr>
          <a:xfrm>
            <a:off x="0" y="-12310"/>
            <a:ext cx="4001310" cy="797033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3E56469-25F1-64ED-4EE7-A19F0F7CBDE6}"/>
              </a:ext>
            </a:extLst>
          </p:cNvPr>
          <p:cNvSpPr txBox="1">
            <a:spLocks/>
          </p:cNvSpPr>
          <p:nvPr/>
        </p:nvSpPr>
        <p:spPr>
          <a:xfrm>
            <a:off x="715031" y="-225091"/>
            <a:ext cx="4427661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800" b="1" dirty="0"/>
              <a:t>Courses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EFD2C-5AFE-061E-6D9A-95C3596F23D4}"/>
              </a:ext>
            </a:extLst>
          </p:cNvPr>
          <p:cNvSpPr txBox="1"/>
          <p:nvPr/>
        </p:nvSpPr>
        <p:spPr>
          <a:xfrm>
            <a:off x="807009" y="484834"/>
            <a:ext cx="168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lt1"/>
                </a:solidFill>
                <a:latin typeface="Montserrat"/>
                <a:sym typeface="Montserrat"/>
              </a:rPr>
              <a:t>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20F23-0FE5-D6DD-BDE9-0186ECEF9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2" t="-4231" r="3488" b="70466"/>
          <a:stretch/>
        </p:blipFill>
        <p:spPr>
          <a:xfrm>
            <a:off x="4984384" y="-720208"/>
            <a:ext cx="4153530" cy="586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24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D85F4224-B8B3-889C-153C-9EE9AAE64D77}"/>
              </a:ext>
            </a:extLst>
          </p:cNvPr>
          <p:cNvSpPr/>
          <p:nvPr/>
        </p:nvSpPr>
        <p:spPr>
          <a:xfrm>
            <a:off x="-22947" y="58071"/>
            <a:ext cx="4211950" cy="938882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24EC1-BF6F-29DB-E4D2-5E9AEC2C4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07" y="0"/>
            <a:ext cx="4587000" cy="1148700"/>
          </a:xfrm>
        </p:spPr>
        <p:txBody>
          <a:bodyPr>
            <a:normAutofit/>
          </a:bodyPr>
          <a:lstStyle/>
          <a:p>
            <a:r>
              <a:rPr lang="en-US" sz="4400" b="1" dirty="0"/>
              <a:t>About Us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452083-9BEF-64B1-6E9E-3A904D807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86" b="62766"/>
          <a:stretch/>
        </p:blipFill>
        <p:spPr>
          <a:xfrm>
            <a:off x="-1" y="955469"/>
            <a:ext cx="5901359" cy="4191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84F1EC-E13B-E127-E812-055877530A7F}"/>
              </a:ext>
            </a:extLst>
          </p:cNvPr>
          <p:cNvSpPr txBox="1"/>
          <p:nvPr/>
        </p:nvSpPr>
        <p:spPr>
          <a:xfrm>
            <a:off x="280408" y="770803"/>
            <a:ext cx="168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lt1"/>
                </a:solidFill>
                <a:latin typeface="Montserrat"/>
                <a:sym typeface="Montserrat"/>
              </a:rPr>
              <a:t>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5C8CC-B8C2-2E39-567F-DBC6B08C3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2" b="17694"/>
          <a:stretch/>
        </p:blipFill>
        <p:spPr>
          <a:xfrm>
            <a:off x="5865715" y="1"/>
            <a:ext cx="3387003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2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339B13-B699-AA65-6CD2-CB774BB15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70" b="30925"/>
          <a:stretch/>
        </p:blipFill>
        <p:spPr>
          <a:xfrm>
            <a:off x="1569155" y="0"/>
            <a:ext cx="6005689" cy="5143500"/>
          </a:xfrm>
          <a:prstGeom prst="rect">
            <a:avLst/>
          </a:prstGeom>
        </p:spPr>
      </p:pic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D85F4224-B8B3-889C-153C-9EE9AAE64D77}"/>
              </a:ext>
            </a:extLst>
          </p:cNvPr>
          <p:cNvSpPr/>
          <p:nvPr/>
        </p:nvSpPr>
        <p:spPr>
          <a:xfrm>
            <a:off x="-57229" y="13841"/>
            <a:ext cx="4211950" cy="938882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24EC1-BF6F-29DB-E4D2-5E9AEC2C4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22" y="0"/>
            <a:ext cx="4587000" cy="1148700"/>
          </a:xfrm>
        </p:spPr>
        <p:txBody>
          <a:bodyPr>
            <a:normAutofit/>
          </a:bodyPr>
          <a:lstStyle/>
          <a:p>
            <a:r>
              <a:rPr lang="en-US" sz="4400" b="1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9ADA8-BE62-2818-0A30-D98BEBC38120}"/>
              </a:ext>
            </a:extLst>
          </p:cNvPr>
          <p:cNvSpPr txBox="1"/>
          <p:nvPr/>
        </p:nvSpPr>
        <p:spPr>
          <a:xfrm>
            <a:off x="287822" y="768057"/>
            <a:ext cx="168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lt1"/>
                </a:solidFill>
                <a:latin typeface="Montserrat"/>
                <a:sym typeface="Montserrat"/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557754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2C0D6D1-D6C4-2B05-E2ED-0F9BDB2A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43" y="1231140"/>
            <a:ext cx="8302291" cy="1148700"/>
          </a:xfrm>
        </p:spPr>
        <p:txBody>
          <a:bodyPr>
            <a:normAutofit/>
          </a:bodyPr>
          <a:lstStyle/>
          <a:p>
            <a:r>
              <a:rPr lang="en-US" sz="3200" b="1" dirty="0"/>
              <a:t>Let’s Demonstrate our development</a:t>
            </a:r>
          </a:p>
        </p:txBody>
      </p:sp>
      <p:pic>
        <p:nvPicPr>
          <p:cNvPr id="13" name="Google Shape;145;p14">
            <a:extLst>
              <a:ext uri="{FF2B5EF4-FFF2-40B4-BE49-F238E27FC236}">
                <a16:creationId xmlns:a16="http://schemas.microsoft.com/office/drawing/2014/main" id="{7E658DCE-CFA0-C592-805F-A14768934B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349" y="1524000"/>
            <a:ext cx="3683302" cy="37580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7685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46AB-D317-9FEF-4499-5D2220D4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864" y="108586"/>
            <a:ext cx="4587000" cy="1148700"/>
          </a:xfrm>
        </p:spPr>
        <p:txBody>
          <a:bodyPr>
            <a:normAutofit/>
          </a:bodyPr>
          <a:lstStyle/>
          <a:p>
            <a:r>
              <a:rPr lang="en-US" sz="4800" b="1" dirty="0"/>
              <a:t>Q &amp;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A4A30-E359-DA2B-BD2A-5CD8CD338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68" y="-108586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81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F7AB-9087-BD23-97FF-8FA5CD55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00" y="2880269"/>
            <a:ext cx="4587000" cy="1148700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A3389-09C4-13DB-6AAD-41839121C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3572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15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>
            <a:spLocks noGrp="1"/>
          </p:cNvSpPr>
          <p:nvPr>
            <p:ph type="title"/>
          </p:nvPr>
        </p:nvSpPr>
        <p:spPr>
          <a:xfrm>
            <a:off x="5038900" y="1314149"/>
            <a:ext cx="3118800" cy="9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100" dirty="0">
                <a:latin typeface="Lato Black"/>
                <a:ea typeface="Lato Black"/>
                <a:cs typeface="Lato Black"/>
                <a:sym typeface="Lato Black"/>
              </a:rPr>
              <a:t>Welcome</a:t>
            </a:r>
            <a:endParaRPr sz="550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5038900" y="2156549"/>
            <a:ext cx="27507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600" dirty="0"/>
              <a:t>We are from </a:t>
            </a:r>
            <a:endParaRPr sz="2600" dirty="0"/>
          </a:p>
        </p:txBody>
      </p:sp>
      <p:pic>
        <p:nvPicPr>
          <p:cNvPr id="145" name="Google Shape;14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75" y="387186"/>
            <a:ext cx="4369125" cy="436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5038900" y="2571749"/>
            <a:ext cx="3621000" cy="9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600" dirty="0">
                <a:latin typeface="Lato Black"/>
                <a:ea typeface="Lato Black"/>
                <a:cs typeface="Lato Black"/>
                <a:sym typeface="Lato Black"/>
              </a:rPr>
              <a:t>Group - 81</a:t>
            </a:r>
            <a:endParaRPr sz="6000" dirty="0"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700EA019-C56A-A23B-5E63-98C099A9EAB7}"/>
              </a:ext>
            </a:extLst>
          </p:cNvPr>
          <p:cNvGrpSpPr/>
          <p:nvPr/>
        </p:nvGrpSpPr>
        <p:grpSpPr>
          <a:xfrm>
            <a:off x="1948419" y="1451899"/>
            <a:ext cx="2681988" cy="2695416"/>
            <a:chOff x="134819" y="2131661"/>
            <a:chExt cx="2681988" cy="269541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3587C3B-C614-2D87-7CB2-FC6CEBEA3A3A}"/>
                </a:ext>
              </a:extLst>
            </p:cNvPr>
            <p:cNvGrpSpPr/>
            <p:nvPr/>
          </p:nvGrpSpPr>
          <p:grpSpPr>
            <a:xfrm>
              <a:off x="336880" y="2131661"/>
              <a:ext cx="2271713" cy="2297674"/>
              <a:chOff x="2943922" y="947854"/>
              <a:chExt cx="2921619" cy="3010829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DCECB5-8181-DAB4-39F5-A939B169B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0988" b="10988"/>
              <a:stretch/>
            </p:blipFill>
            <p:spPr>
              <a:xfrm>
                <a:off x="3590692" y="1534142"/>
                <a:ext cx="1784195" cy="189177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41" name="Google Shape;153;p15">
                <a:extLst>
                  <a:ext uri="{FF2B5EF4-FFF2-40B4-BE49-F238E27FC236}">
                    <a16:creationId xmlns:a16="http://schemas.microsoft.com/office/drawing/2014/main" id="{1ACC8921-377C-9CE5-5D71-77E1A8A96140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943922" y="947854"/>
                <a:ext cx="2921619" cy="30108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1A6B1AA-71E7-710E-003B-1F66747C6645}"/>
                </a:ext>
              </a:extLst>
            </p:cNvPr>
            <p:cNvGrpSpPr/>
            <p:nvPr/>
          </p:nvGrpSpPr>
          <p:grpSpPr>
            <a:xfrm>
              <a:off x="134819" y="4261019"/>
              <a:ext cx="2681988" cy="566058"/>
              <a:chOff x="134819" y="4261019"/>
              <a:chExt cx="2681988" cy="566058"/>
            </a:xfrm>
          </p:grpSpPr>
          <p:sp>
            <p:nvSpPr>
              <p:cNvPr id="36" name="Flowchart: Data 35">
                <a:extLst>
                  <a:ext uri="{FF2B5EF4-FFF2-40B4-BE49-F238E27FC236}">
                    <a16:creationId xmlns:a16="http://schemas.microsoft.com/office/drawing/2014/main" id="{CD83AC1A-283E-6057-D146-3F7852664935}"/>
                  </a:ext>
                </a:extLst>
              </p:cNvPr>
              <p:cNvSpPr/>
              <p:nvPr/>
            </p:nvSpPr>
            <p:spPr>
              <a:xfrm>
                <a:off x="134819" y="4261019"/>
                <a:ext cx="2681988" cy="379756"/>
              </a:xfrm>
              <a:prstGeom prst="flowChartInputOutpu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err="1">
                    <a:latin typeface="Montserrat" panose="00000500000000000000" pitchFamily="2" charset="0"/>
                  </a:rPr>
                  <a:t>Malintha</a:t>
                </a:r>
                <a:r>
                  <a:rPr lang="en-US" sz="1200" b="1" dirty="0"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latin typeface="Montserrat" panose="00000500000000000000" pitchFamily="2" charset="0"/>
                  </a:rPr>
                  <a:t>Kavinda</a:t>
                </a:r>
                <a:endParaRPr lang="en-US" sz="1200" b="1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38" name="Flowchart: Data 37">
                <a:extLst>
                  <a:ext uri="{FF2B5EF4-FFF2-40B4-BE49-F238E27FC236}">
                    <a16:creationId xmlns:a16="http://schemas.microsoft.com/office/drawing/2014/main" id="{E7FA51B4-CAAB-56F0-938A-30336189CFFD}"/>
                  </a:ext>
                </a:extLst>
              </p:cNvPr>
              <p:cNvSpPr/>
              <p:nvPr/>
            </p:nvSpPr>
            <p:spPr>
              <a:xfrm>
                <a:off x="206899" y="4549730"/>
                <a:ext cx="1931508" cy="277347"/>
              </a:xfrm>
              <a:prstGeom prst="flowChartInputOutpu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atin typeface="Montserrat" panose="00000500000000000000" pitchFamily="2" charset="0"/>
                  </a:rPr>
                  <a:t>215062R </a:t>
                </a: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C6905B3-0DA0-BBCF-B34B-EFEA53D72D72}"/>
              </a:ext>
            </a:extLst>
          </p:cNvPr>
          <p:cNvGrpSpPr/>
          <p:nvPr/>
        </p:nvGrpSpPr>
        <p:grpSpPr>
          <a:xfrm>
            <a:off x="4190889" y="1444526"/>
            <a:ext cx="2681988" cy="2674605"/>
            <a:chOff x="131742" y="2131661"/>
            <a:chExt cx="2681988" cy="267460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83C8B4B-BFA3-8E48-7642-45DDF01D3B16}"/>
                </a:ext>
              </a:extLst>
            </p:cNvPr>
            <p:cNvGrpSpPr/>
            <p:nvPr/>
          </p:nvGrpSpPr>
          <p:grpSpPr>
            <a:xfrm>
              <a:off x="336880" y="2131661"/>
              <a:ext cx="2271713" cy="2297674"/>
              <a:chOff x="2943922" y="947854"/>
              <a:chExt cx="2921619" cy="3010829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60D1A72F-8C97-3A5B-C6A8-0AD45830FD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9520" b="9520"/>
              <a:stretch/>
            </p:blipFill>
            <p:spPr>
              <a:xfrm>
                <a:off x="3590692" y="1534142"/>
                <a:ext cx="1784195" cy="189177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47" name="Google Shape;153;p15">
                <a:extLst>
                  <a:ext uri="{FF2B5EF4-FFF2-40B4-BE49-F238E27FC236}">
                    <a16:creationId xmlns:a16="http://schemas.microsoft.com/office/drawing/2014/main" id="{A149B4FB-D2EB-2FEB-D5AA-03ADB88BE45A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943922" y="947854"/>
                <a:ext cx="2921619" cy="30108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E485730-DE60-821D-9D2C-F31C4D68FBE7}"/>
                </a:ext>
              </a:extLst>
            </p:cNvPr>
            <p:cNvGrpSpPr/>
            <p:nvPr/>
          </p:nvGrpSpPr>
          <p:grpSpPr>
            <a:xfrm>
              <a:off x="131742" y="4266060"/>
              <a:ext cx="2681988" cy="540206"/>
              <a:chOff x="131742" y="4266060"/>
              <a:chExt cx="2681988" cy="540206"/>
            </a:xfrm>
          </p:grpSpPr>
          <p:sp>
            <p:nvSpPr>
              <p:cNvPr id="45" name="Flowchart: Data 44">
                <a:extLst>
                  <a:ext uri="{FF2B5EF4-FFF2-40B4-BE49-F238E27FC236}">
                    <a16:creationId xmlns:a16="http://schemas.microsoft.com/office/drawing/2014/main" id="{565F3313-729E-27BF-A52D-FCB13E0BDF04}"/>
                  </a:ext>
                </a:extLst>
              </p:cNvPr>
              <p:cNvSpPr/>
              <p:nvPr/>
            </p:nvSpPr>
            <p:spPr>
              <a:xfrm>
                <a:off x="131742" y="4266060"/>
                <a:ext cx="2681988" cy="379756"/>
              </a:xfrm>
              <a:prstGeom prst="flowChartInputOutpu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 err="1">
                    <a:latin typeface="Montserrat" panose="00000500000000000000" pitchFamily="2" charset="0"/>
                  </a:rPr>
                  <a:t>Mihiliya</a:t>
                </a:r>
                <a:r>
                  <a:rPr lang="en-US" sz="1100" b="1" dirty="0">
                    <a:latin typeface="Montserrat" panose="00000500000000000000" pitchFamily="2" charset="0"/>
                  </a:rPr>
                  <a:t> </a:t>
                </a:r>
                <a:r>
                  <a:rPr lang="en-US" sz="1100" b="1" dirty="0" err="1">
                    <a:latin typeface="Montserrat" panose="00000500000000000000" pitchFamily="2" charset="0"/>
                  </a:rPr>
                  <a:t>Maheshika</a:t>
                </a:r>
                <a:endParaRPr lang="en-US" sz="1100" b="1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46" name="Flowchart: Data 45">
                <a:extLst>
                  <a:ext uri="{FF2B5EF4-FFF2-40B4-BE49-F238E27FC236}">
                    <a16:creationId xmlns:a16="http://schemas.microsoft.com/office/drawing/2014/main" id="{1A942D1B-31BB-0796-1BB1-8FE4646A3212}"/>
                  </a:ext>
                </a:extLst>
              </p:cNvPr>
              <p:cNvSpPr/>
              <p:nvPr/>
            </p:nvSpPr>
            <p:spPr>
              <a:xfrm>
                <a:off x="195905" y="4528919"/>
                <a:ext cx="1931508" cy="277347"/>
              </a:xfrm>
              <a:prstGeom prst="flowChartInputOutpu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atin typeface="Montserrat" panose="00000500000000000000" pitchFamily="2" charset="0"/>
                  </a:rPr>
                  <a:t>215072X </a:t>
                </a:r>
              </a:p>
            </p:txBody>
          </p:sp>
        </p:grpSp>
      </p:grpSp>
      <p:sp>
        <p:nvSpPr>
          <p:cNvPr id="151" name="Google Shape;151;p15"/>
          <p:cNvSpPr txBox="1">
            <a:spLocks noGrp="1"/>
          </p:cNvSpPr>
          <p:nvPr>
            <p:ph type="ctrTitle"/>
          </p:nvPr>
        </p:nvSpPr>
        <p:spPr>
          <a:xfrm>
            <a:off x="2063250" y="395275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Team Members</a:t>
            </a:r>
            <a:endParaRPr b="1" dirty="0"/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5307" y="0"/>
            <a:ext cx="2390775" cy="2460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6D1FC2-C94A-3026-4E11-01669EB6DDDF}"/>
              </a:ext>
            </a:extLst>
          </p:cNvPr>
          <p:cNvGrpSpPr/>
          <p:nvPr/>
        </p:nvGrpSpPr>
        <p:grpSpPr>
          <a:xfrm>
            <a:off x="11528" y="2191988"/>
            <a:ext cx="3272938" cy="2740139"/>
            <a:chOff x="131742" y="2131661"/>
            <a:chExt cx="3272938" cy="27401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0241825-F186-0690-4CBA-2C6397B814EC}"/>
                </a:ext>
              </a:extLst>
            </p:cNvPr>
            <p:cNvGrpSpPr/>
            <p:nvPr/>
          </p:nvGrpSpPr>
          <p:grpSpPr>
            <a:xfrm>
              <a:off x="336880" y="2131661"/>
              <a:ext cx="2271713" cy="2297674"/>
              <a:chOff x="2943922" y="947854"/>
              <a:chExt cx="2921619" cy="301082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2B138C7-0216-B63B-DBF4-3B9901A34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107588">
                <a:off x="3590692" y="1534142"/>
                <a:ext cx="1784195" cy="189177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53" name="Google Shape;153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943922" y="947854"/>
                <a:ext cx="2921619" cy="30108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7FD48A1-31E9-9AD1-EAA7-11462491A90F}"/>
                </a:ext>
              </a:extLst>
            </p:cNvPr>
            <p:cNvGrpSpPr/>
            <p:nvPr/>
          </p:nvGrpSpPr>
          <p:grpSpPr>
            <a:xfrm>
              <a:off x="131742" y="4266060"/>
              <a:ext cx="3272938" cy="605740"/>
              <a:chOff x="131742" y="4266060"/>
              <a:chExt cx="3272938" cy="605740"/>
            </a:xfrm>
          </p:grpSpPr>
          <p:sp>
            <p:nvSpPr>
              <p:cNvPr id="6" name="Flowchart: Data 5">
                <a:extLst>
                  <a:ext uri="{FF2B5EF4-FFF2-40B4-BE49-F238E27FC236}">
                    <a16:creationId xmlns:a16="http://schemas.microsoft.com/office/drawing/2014/main" id="{1469D230-3AA1-59DB-A21E-DEB5A05400AB}"/>
                  </a:ext>
                </a:extLst>
              </p:cNvPr>
              <p:cNvSpPr/>
              <p:nvPr/>
            </p:nvSpPr>
            <p:spPr>
              <a:xfrm>
                <a:off x="131742" y="4266060"/>
                <a:ext cx="2681988" cy="379756"/>
              </a:xfrm>
              <a:prstGeom prst="flowChartInputOutpu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atin typeface="Montserrat" panose="00000500000000000000" pitchFamily="2" charset="0"/>
                  </a:rPr>
                  <a:t>Kasun Jayasanka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4BC7A95-BDA5-DD1F-76D6-334400480709}"/>
                  </a:ext>
                </a:extLst>
              </p:cNvPr>
              <p:cNvGrpSpPr/>
              <p:nvPr/>
            </p:nvGrpSpPr>
            <p:grpSpPr>
              <a:xfrm>
                <a:off x="131742" y="4531645"/>
                <a:ext cx="3272938" cy="340155"/>
                <a:chOff x="131742" y="4531645"/>
                <a:chExt cx="3272938" cy="340155"/>
              </a:xfrm>
            </p:grpSpPr>
            <p:sp>
              <p:nvSpPr>
                <p:cNvPr id="10" name="Flowchart: Data 9">
                  <a:extLst>
                    <a:ext uri="{FF2B5EF4-FFF2-40B4-BE49-F238E27FC236}">
                      <a16:creationId xmlns:a16="http://schemas.microsoft.com/office/drawing/2014/main" id="{DD9C81F9-359F-91BA-9E44-CB8C2D5AF5BB}"/>
                    </a:ext>
                  </a:extLst>
                </p:cNvPr>
                <p:cNvSpPr/>
                <p:nvPr/>
              </p:nvSpPr>
              <p:spPr>
                <a:xfrm>
                  <a:off x="131742" y="4594453"/>
                  <a:ext cx="1931508" cy="277347"/>
                </a:xfrm>
                <a:prstGeom prst="flowChartInputOutpu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latin typeface="Montserrat" panose="00000500000000000000" pitchFamily="2" charset="0"/>
                    </a:rPr>
                    <a:t>215094P</a:t>
                  </a:r>
                </a:p>
              </p:txBody>
            </p:sp>
            <p:sp>
              <p:nvSpPr>
                <p:cNvPr id="11" name="Flowchart: Data 10">
                  <a:extLst>
                    <a:ext uri="{FF2B5EF4-FFF2-40B4-BE49-F238E27FC236}">
                      <a16:creationId xmlns:a16="http://schemas.microsoft.com/office/drawing/2014/main" id="{027E7CE4-B2CC-6544-C610-463BF46ECF5C}"/>
                    </a:ext>
                  </a:extLst>
                </p:cNvPr>
                <p:cNvSpPr/>
                <p:nvPr/>
              </p:nvSpPr>
              <p:spPr>
                <a:xfrm>
                  <a:off x="1357267" y="4531645"/>
                  <a:ext cx="2047413" cy="277347"/>
                </a:xfrm>
                <a:prstGeom prst="flowChartInputOutpu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latin typeface="Montserrat" panose="00000500000000000000" pitchFamily="2" charset="0"/>
                    </a:rPr>
                    <a:t>Team Leader</a:t>
                  </a:r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4A8F2A3-62D0-C17B-B58C-79B88BA33E68}"/>
              </a:ext>
            </a:extLst>
          </p:cNvPr>
          <p:cNvGrpSpPr/>
          <p:nvPr/>
        </p:nvGrpSpPr>
        <p:grpSpPr>
          <a:xfrm>
            <a:off x="6467153" y="1444526"/>
            <a:ext cx="2742154" cy="2676316"/>
            <a:chOff x="6391698" y="1456793"/>
            <a:chExt cx="2742154" cy="267631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B5B6175-3407-D0A4-972B-423C60F230CC}"/>
                </a:ext>
              </a:extLst>
            </p:cNvPr>
            <p:cNvGrpSpPr/>
            <p:nvPr/>
          </p:nvGrpSpPr>
          <p:grpSpPr>
            <a:xfrm>
              <a:off x="6654260" y="1456793"/>
              <a:ext cx="2271713" cy="2297674"/>
              <a:chOff x="3204221" y="963928"/>
              <a:chExt cx="2921619" cy="3010829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9B8BBB33-E619-5733-7173-6443B3BFC9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8643" r="8643"/>
              <a:stretch/>
            </p:blipFill>
            <p:spPr>
              <a:xfrm>
                <a:off x="3867885" y="1559878"/>
                <a:ext cx="1784195" cy="189177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54" name="Google Shape;153;p15">
                <a:extLst>
                  <a:ext uri="{FF2B5EF4-FFF2-40B4-BE49-F238E27FC236}">
                    <a16:creationId xmlns:a16="http://schemas.microsoft.com/office/drawing/2014/main" id="{5C57EE34-E10B-005F-C580-3073BFF32FF1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204221" y="963928"/>
                <a:ext cx="2921619" cy="30108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718D255-194F-A98B-6EB2-55A981646E36}"/>
                </a:ext>
              </a:extLst>
            </p:cNvPr>
            <p:cNvGrpSpPr/>
            <p:nvPr/>
          </p:nvGrpSpPr>
          <p:grpSpPr>
            <a:xfrm>
              <a:off x="6391698" y="3587859"/>
              <a:ext cx="2742154" cy="545250"/>
              <a:chOff x="276714" y="4274994"/>
              <a:chExt cx="2742154" cy="545250"/>
            </a:xfrm>
          </p:grpSpPr>
          <p:sp>
            <p:nvSpPr>
              <p:cNvPr id="52" name="Flowchart: Data 51">
                <a:extLst>
                  <a:ext uri="{FF2B5EF4-FFF2-40B4-BE49-F238E27FC236}">
                    <a16:creationId xmlns:a16="http://schemas.microsoft.com/office/drawing/2014/main" id="{3FD2D0FD-B902-70C3-5E6D-EE7718E254BA}"/>
                  </a:ext>
                </a:extLst>
              </p:cNvPr>
              <p:cNvSpPr/>
              <p:nvPr/>
            </p:nvSpPr>
            <p:spPr>
              <a:xfrm>
                <a:off x="336880" y="4274994"/>
                <a:ext cx="2681988" cy="379756"/>
              </a:xfrm>
              <a:prstGeom prst="flowChartInputOutpu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err="1">
                    <a:latin typeface="Montserrat" panose="00000500000000000000" pitchFamily="2" charset="0"/>
                  </a:rPr>
                  <a:t>Amasha</a:t>
                </a:r>
                <a:r>
                  <a:rPr lang="en-US" sz="1200" b="1" dirty="0"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latin typeface="Montserrat" panose="00000500000000000000" pitchFamily="2" charset="0"/>
                  </a:rPr>
                  <a:t>Shivoni</a:t>
                </a:r>
                <a:endParaRPr lang="en-US" sz="1200" b="1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53" name="Flowchart: Data 52">
                <a:extLst>
                  <a:ext uri="{FF2B5EF4-FFF2-40B4-BE49-F238E27FC236}">
                    <a16:creationId xmlns:a16="http://schemas.microsoft.com/office/drawing/2014/main" id="{C4703CBE-F7C7-3E28-878F-A24993DD9282}"/>
                  </a:ext>
                </a:extLst>
              </p:cNvPr>
              <p:cNvSpPr/>
              <p:nvPr/>
            </p:nvSpPr>
            <p:spPr>
              <a:xfrm>
                <a:off x="276714" y="4542897"/>
                <a:ext cx="1931508" cy="277347"/>
              </a:xfrm>
              <a:prstGeom prst="flowChartInputOutpu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atin typeface="Montserrat" panose="00000500000000000000" pitchFamily="2" charset="0"/>
                  </a:rPr>
                  <a:t>215123G  </a:t>
                </a: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ata 7">
            <a:extLst>
              <a:ext uri="{FF2B5EF4-FFF2-40B4-BE49-F238E27FC236}">
                <a16:creationId xmlns:a16="http://schemas.microsoft.com/office/drawing/2014/main" id="{320E1010-D3E9-5B29-6AEF-6409BBBF419B}"/>
              </a:ext>
            </a:extLst>
          </p:cNvPr>
          <p:cNvSpPr/>
          <p:nvPr/>
        </p:nvSpPr>
        <p:spPr>
          <a:xfrm>
            <a:off x="361244" y="1097214"/>
            <a:ext cx="7416800" cy="3474786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3B5A7-3246-B585-3672-3E12F8232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78" y="151629"/>
            <a:ext cx="5954321" cy="1148700"/>
          </a:xfrm>
        </p:spPr>
        <p:txBody>
          <a:bodyPr>
            <a:noAutofit/>
          </a:bodyPr>
          <a:lstStyle/>
          <a:p>
            <a:r>
              <a:rPr lang="en-US" sz="4000" b="1" dirty="0"/>
              <a:t>What We Selected,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A62AD-7375-D0EA-A662-5BEFD3D3CCEA}"/>
              </a:ext>
            </a:extLst>
          </p:cNvPr>
          <p:cNvSpPr txBox="1"/>
          <p:nvPr/>
        </p:nvSpPr>
        <p:spPr>
          <a:xfrm>
            <a:off x="1299281" y="1541866"/>
            <a:ext cx="829239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Montserrat Medium" panose="00000600000000000000" pitchFamily="2" charset="0"/>
              </a:rPr>
              <a:t>Front end of an Education Website</a:t>
            </a:r>
            <a:endParaRPr lang="en-US" sz="3200" b="0" dirty="0">
              <a:effectLst/>
              <a:latin typeface="Montserrat Medium" panose="00000600000000000000" pitchFamily="2" charset="0"/>
            </a:endParaRPr>
          </a:p>
          <a:p>
            <a:pPr marL="457200"/>
            <a:r>
              <a:rPr lang="en-US" sz="3200" dirty="0">
                <a:solidFill>
                  <a:srgbClr val="FFFFFF"/>
                </a:solidFill>
                <a:latin typeface="Montserrat Medium" panose="00000600000000000000" pitchFamily="2" charset="0"/>
              </a:rPr>
              <a:t>Content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000" dirty="0">
                <a:latin typeface="Montserrat Medium" panose="00000600000000000000" pitchFamily="2" charset="0"/>
              </a:rPr>
            </a:br>
            <a:endParaRPr lang="en-US" sz="2000" dirty="0">
              <a:latin typeface="Montserrat Medium" panose="000006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C63C6-6188-CFF2-AA77-9696F5C31075}"/>
              </a:ext>
            </a:extLst>
          </p:cNvPr>
          <p:cNvSpPr txBox="1"/>
          <p:nvPr/>
        </p:nvSpPr>
        <p:spPr>
          <a:xfrm>
            <a:off x="2302933" y="2570949"/>
            <a:ext cx="4030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Montserrat Medium" panose="00000600000000000000" pitchFamily="2" charset="0"/>
              </a:rPr>
              <a:t>Home</a:t>
            </a:r>
          </a:p>
          <a:p>
            <a:r>
              <a:rPr lang="en-US" sz="2400" dirty="0">
                <a:solidFill>
                  <a:srgbClr val="FFFFFF"/>
                </a:solidFill>
                <a:latin typeface="Montserrat Medium" panose="00000600000000000000" pitchFamily="2" charset="0"/>
              </a:rPr>
              <a:t>Courses</a:t>
            </a:r>
          </a:p>
          <a:p>
            <a:r>
              <a:rPr lang="en-US" sz="2400" dirty="0">
                <a:solidFill>
                  <a:srgbClr val="FFFFFF"/>
                </a:solidFill>
                <a:latin typeface="Montserrat Medium" panose="00000600000000000000" pitchFamily="2" charset="0"/>
              </a:rPr>
              <a:t>Contact</a:t>
            </a:r>
          </a:p>
          <a:p>
            <a:r>
              <a:rPr lang="en-US" sz="2400" dirty="0">
                <a:solidFill>
                  <a:srgbClr val="FFFFFF"/>
                </a:solidFill>
                <a:latin typeface="Montserrat Medium" panose="00000600000000000000" pitchFamily="2" charset="0"/>
              </a:rPr>
              <a:t>About</a:t>
            </a:r>
          </a:p>
          <a:p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3F04BC-5ECB-A390-069D-0CA01D3E7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9" y="2537970"/>
            <a:ext cx="423333" cy="423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317322-BECD-34F1-C446-BAEA72D85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9" y="2917334"/>
            <a:ext cx="423333" cy="4233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CCD0F1-D115-B59A-DDAE-B3FEBF978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9" y="3274120"/>
            <a:ext cx="423333" cy="4233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E8EF7C-49F2-E15A-3AA7-2185C0B16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8" y="3691652"/>
            <a:ext cx="423333" cy="42333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25664E6-03F5-1CF4-098A-D3E95C988462}"/>
              </a:ext>
            </a:extLst>
          </p:cNvPr>
          <p:cNvGrpSpPr/>
          <p:nvPr/>
        </p:nvGrpSpPr>
        <p:grpSpPr>
          <a:xfrm>
            <a:off x="1365956" y="1591258"/>
            <a:ext cx="434624" cy="946712"/>
            <a:chOff x="1444974" y="1560512"/>
            <a:chExt cx="434624" cy="94671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DC5344A-04CC-0BB2-66AF-506EBF3EF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4974" y="1560512"/>
              <a:ext cx="434624" cy="43462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7BF2F76-3C40-C104-6147-AD6DAAEF4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4974" y="2072600"/>
              <a:ext cx="434624" cy="434624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25E6C9D-AC3D-E940-4F22-011AFD45D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377" y="1702142"/>
            <a:ext cx="3612444" cy="361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31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ata 3">
            <a:extLst>
              <a:ext uri="{FF2B5EF4-FFF2-40B4-BE49-F238E27FC236}">
                <a16:creationId xmlns:a16="http://schemas.microsoft.com/office/drawing/2014/main" id="{E20CFB02-2F64-89CB-5C71-424ED3B963E9}"/>
              </a:ext>
            </a:extLst>
          </p:cNvPr>
          <p:cNvSpPr/>
          <p:nvPr/>
        </p:nvSpPr>
        <p:spPr>
          <a:xfrm>
            <a:off x="67733" y="1457158"/>
            <a:ext cx="9008534" cy="3153106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58B3C5-0EC0-AAF4-5C64-AA90BC11E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466" y="-91920"/>
            <a:ext cx="1943300" cy="1943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BB3081-14C5-2287-5837-FBD83A5F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139" y="427371"/>
            <a:ext cx="6172147" cy="1148700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Why We Selected this 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1CE4A-B341-AC99-ADFF-EB5C64E7964F}"/>
              </a:ext>
            </a:extLst>
          </p:cNvPr>
          <p:cNvSpPr txBox="1"/>
          <p:nvPr/>
        </p:nvSpPr>
        <p:spPr>
          <a:xfrm>
            <a:off x="211718" y="1776260"/>
            <a:ext cx="866699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I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n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the session of preliminaries of web technologies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, w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e learned </a:t>
            </a:r>
            <a:r>
              <a:rPr lang="en-US" sz="1600" b="1" dirty="0">
                <a:solidFill>
                  <a:srgbClr val="00FF00"/>
                </a:solidFill>
                <a:latin typeface="Montserrat Medium" panose="00000600000000000000" pitchFamily="2" charset="0"/>
              </a:rPr>
              <a:t>HTML, CSS </a:t>
            </a:r>
            <a:r>
              <a:rPr lang="en-US" sz="1600" b="1" cap="none" dirty="0">
                <a:solidFill>
                  <a:srgbClr val="00FF00"/>
                </a:solidFill>
                <a:latin typeface="Montserrat Medium" panose="00000600000000000000" pitchFamily="2" charset="0"/>
              </a:rPr>
              <a:t>and</a:t>
            </a:r>
            <a:r>
              <a:rPr lang="en-US" sz="1600" b="1" dirty="0">
                <a:solidFill>
                  <a:srgbClr val="00FF00"/>
                </a:solidFill>
                <a:latin typeface="Montserrat Medium" panose="00000600000000000000" pitchFamily="2" charset="0"/>
              </a:rPr>
              <a:t>  J</a:t>
            </a:r>
            <a:r>
              <a:rPr lang="en-US" sz="1600" b="1" cap="none" dirty="0">
                <a:solidFill>
                  <a:srgbClr val="00FF00"/>
                </a:solidFill>
                <a:latin typeface="Montserrat Medium" panose="00000600000000000000" pitchFamily="2" charset="0"/>
              </a:rPr>
              <a:t>avaScript</a:t>
            </a:r>
            <a:r>
              <a:rPr lang="en-US" sz="1600" b="1" dirty="0">
                <a:solidFill>
                  <a:srgbClr val="00FF00"/>
                </a:solidFill>
                <a:latin typeface="Montserrat Medium" panose="00000600000000000000" pitchFamily="2" charset="0"/>
              </a:rPr>
              <a:t> 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as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600" b="1" u="sng" dirty="0">
                <a:solidFill>
                  <a:schemeClr val="bg1"/>
                </a:solidFill>
                <a:latin typeface="Montserrat Medium" panose="00000600000000000000" pitchFamily="2" charset="0"/>
              </a:rPr>
              <a:t>F</a:t>
            </a:r>
            <a:r>
              <a:rPr lang="en-US" sz="1600" b="1" u="sng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ront-End</a:t>
            </a:r>
            <a:r>
              <a:rPr lang="en-US" sz="1600" b="1" u="sng" dirty="0">
                <a:solidFill>
                  <a:schemeClr val="bg1"/>
                </a:solidFill>
                <a:latin typeface="Montserrat Medium" panose="00000600000000000000" pitchFamily="2" charset="0"/>
              </a:rPr>
              <a:t> W</a:t>
            </a:r>
            <a:r>
              <a:rPr lang="en-US" sz="1600" b="1" u="sng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eb </a:t>
            </a:r>
            <a:r>
              <a:rPr lang="en-US" sz="1600" b="1" u="sng" dirty="0">
                <a:solidFill>
                  <a:schemeClr val="bg1"/>
                </a:solidFill>
                <a:latin typeface="Montserrat Medium" panose="00000600000000000000" pitchFamily="2" charset="0"/>
              </a:rPr>
              <a:t>D</a:t>
            </a:r>
            <a:r>
              <a:rPr lang="en-US" sz="1600" b="1" u="sng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evelopment 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languages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.</a:t>
            </a:r>
          </a:p>
          <a:p>
            <a:pPr algn="l"/>
            <a:endParaRPr lang="en-US" sz="1600" b="1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W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e should use these languages practically in our exercise.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therefore we decided to clone a website using these languages which has been </a:t>
            </a:r>
            <a:r>
              <a:rPr lang="en-US" sz="1600" b="1" cap="none" dirty="0">
                <a:solidFill>
                  <a:srgbClr val="FFFF00"/>
                </a:solidFill>
                <a:latin typeface="Montserrat Medium" panose="00000600000000000000" pitchFamily="2" charset="0"/>
              </a:rPr>
              <a:t>chosen from the educational domain</a:t>
            </a:r>
            <a:r>
              <a:rPr lang="en-US" sz="1600" b="1" dirty="0">
                <a:solidFill>
                  <a:srgbClr val="FFFF00"/>
                </a:solidFill>
                <a:latin typeface="Montserrat Medium" panose="00000600000000000000" pitchFamily="2" charset="0"/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hence, we have cloned an online course website 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f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ront-End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 UI 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practically as a group and got many experiences when continuing our progress as a group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10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8F5FC58-AAD1-0D36-2852-C31154135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404" y="983593"/>
            <a:ext cx="3252820" cy="32528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20ACEA-4E45-8CA7-4351-F423D4562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50" y="7863"/>
            <a:ext cx="8075047" cy="1042614"/>
          </a:xfrm>
        </p:spPr>
        <p:txBody>
          <a:bodyPr>
            <a:normAutofit/>
          </a:bodyPr>
          <a:lstStyle/>
          <a:p>
            <a:r>
              <a:rPr lang="en-US" sz="3200" b="1" dirty="0"/>
              <a:t>Development Workload Division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E19E9B4C-8C5C-CFF4-FFED-8ED36F180511}"/>
              </a:ext>
            </a:extLst>
          </p:cNvPr>
          <p:cNvSpPr/>
          <p:nvPr/>
        </p:nvSpPr>
        <p:spPr>
          <a:xfrm>
            <a:off x="4122687" y="1066781"/>
            <a:ext cx="331849" cy="3952349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8CC4CA32-8AEE-1D88-D414-EC52B033231B}"/>
              </a:ext>
            </a:extLst>
          </p:cNvPr>
          <p:cNvSpPr/>
          <p:nvPr/>
        </p:nvSpPr>
        <p:spPr>
          <a:xfrm rot="5400000">
            <a:off x="3257479" y="1121574"/>
            <a:ext cx="414667" cy="1596560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16BE108E-A705-40C8-C6D0-785F9AFA44CE}"/>
              </a:ext>
            </a:extLst>
          </p:cNvPr>
          <p:cNvSpPr/>
          <p:nvPr/>
        </p:nvSpPr>
        <p:spPr>
          <a:xfrm rot="5400000">
            <a:off x="3259690" y="2834589"/>
            <a:ext cx="394060" cy="1634359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5DDA8C-2D3A-73E8-6A57-83F3BE572AE6}"/>
              </a:ext>
            </a:extLst>
          </p:cNvPr>
          <p:cNvSpPr txBox="1"/>
          <p:nvPr/>
        </p:nvSpPr>
        <p:spPr>
          <a:xfrm>
            <a:off x="2690634" y="1431167"/>
            <a:ext cx="1765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Home Page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4F811E2-5D7D-BB72-472B-2CDFDA82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3451" y="841627"/>
            <a:ext cx="3252820" cy="3252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95EC65-937E-DEA9-9CBD-ACC824028F3A}"/>
              </a:ext>
            </a:extLst>
          </p:cNvPr>
          <p:cNvSpPr txBox="1"/>
          <p:nvPr/>
        </p:nvSpPr>
        <p:spPr>
          <a:xfrm>
            <a:off x="4296156" y="1993574"/>
            <a:ext cx="157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Courses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5D5EA9-A4BA-BC0F-A827-FD47FC192E12}"/>
              </a:ext>
            </a:extLst>
          </p:cNvPr>
          <p:cNvSpPr txBox="1"/>
          <p:nvPr/>
        </p:nvSpPr>
        <p:spPr>
          <a:xfrm>
            <a:off x="2820278" y="3211925"/>
            <a:ext cx="157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Contact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462F3-6353-CE02-DDF9-7DAD82C01BE2}"/>
              </a:ext>
            </a:extLst>
          </p:cNvPr>
          <p:cNvSpPr txBox="1"/>
          <p:nvPr/>
        </p:nvSpPr>
        <p:spPr>
          <a:xfrm>
            <a:off x="4305425" y="4031012"/>
            <a:ext cx="157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About Us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F4FE6EBE-537F-1CDA-78CA-1C52824CEDF6}"/>
              </a:ext>
            </a:extLst>
          </p:cNvPr>
          <p:cNvSpPr/>
          <p:nvPr/>
        </p:nvSpPr>
        <p:spPr>
          <a:xfrm rot="5400000" flipV="1">
            <a:off x="4923238" y="1638602"/>
            <a:ext cx="414667" cy="1605041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55E672E7-F405-E95C-5460-41EA9C09BBBF}"/>
              </a:ext>
            </a:extLst>
          </p:cNvPr>
          <p:cNvSpPr/>
          <p:nvPr/>
        </p:nvSpPr>
        <p:spPr>
          <a:xfrm rot="5400000" flipV="1">
            <a:off x="4921839" y="3694262"/>
            <a:ext cx="414667" cy="1576552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F4B3EA-0C4F-C05D-0A7F-A61F2D427453}"/>
              </a:ext>
            </a:extLst>
          </p:cNvPr>
          <p:cNvGrpSpPr/>
          <p:nvPr/>
        </p:nvGrpSpPr>
        <p:grpSpPr>
          <a:xfrm>
            <a:off x="652147" y="780570"/>
            <a:ext cx="2335512" cy="2069622"/>
            <a:chOff x="484766" y="773994"/>
            <a:chExt cx="2335512" cy="206962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9B3FE95-8047-DAF6-3529-FB5A66480A6D}"/>
                </a:ext>
              </a:extLst>
            </p:cNvPr>
            <p:cNvGrpSpPr/>
            <p:nvPr/>
          </p:nvGrpSpPr>
          <p:grpSpPr>
            <a:xfrm>
              <a:off x="505515" y="773994"/>
              <a:ext cx="2217676" cy="2069622"/>
              <a:chOff x="131742" y="2131661"/>
              <a:chExt cx="2681988" cy="251415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1323B18-B2A4-51F2-DEF8-1437552DDA97}"/>
                  </a:ext>
                </a:extLst>
              </p:cNvPr>
              <p:cNvGrpSpPr/>
              <p:nvPr/>
            </p:nvGrpSpPr>
            <p:grpSpPr>
              <a:xfrm>
                <a:off x="336880" y="2131661"/>
                <a:ext cx="2271713" cy="2297674"/>
                <a:chOff x="2943922" y="947854"/>
                <a:chExt cx="2921619" cy="3010829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5E79F867-B2EF-4587-B1BD-EC9ABC137D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21107588">
                  <a:off x="3590692" y="1534142"/>
                  <a:ext cx="1784195" cy="1891770"/>
                </a:xfrm>
                <a:prstGeom prst="ellipse">
                  <a:avLst/>
                </a:prstGeom>
                <a:ln w="63500" cap="rnd">
                  <a:solidFill>
                    <a:srgbClr val="333333"/>
                  </a:solidFill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20" name="Google Shape;153;p15">
                  <a:extLst>
                    <a:ext uri="{FF2B5EF4-FFF2-40B4-BE49-F238E27FC236}">
                      <a16:creationId xmlns:a16="http://schemas.microsoft.com/office/drawing/2014/main" id="{B2EDCB91-CA3B-5CFF-A4B8-B850285E066A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943922" y="947854"/>
                  <a:ext cx="2921619" cy="30108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5" name="Flowchart: Data 14">
                <a:extLst>
                  <a:ext uri="{FF2B5EF4-FFF2-40B4-BE49-F238E27FC236}">
                    <a16:creationId xmlns:a16="http://schemas.microsoft.com/office/drawing/2014/main" id="{4ED107D3-78E3-450F-2F9F-3D2CD502687D}"/>
                  </a:ext>
                </a:extLst>
              </p:cNvPr>
              <p:cNvSpPr/>
              <p:nvPr/>
            </p:nvSpPr>
            <p:spPr>
              <a:xfrm>
                <a:off x="131742" y="4266060"/>
                <a:ext cx="2681988" cy="379756"/>
              </a:xfrm>
              <a:prstGeom prst="flowChartInputOutpu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CB60EA-4B9E-AD0A-D5EC-65A49462F0B5}"/>
                </a:ext>
              </a:extLst>
            </p:cNvPr>
            <p:cNvSpPr txBox="1"/>
            <p:nvPr/>
          </p:nvSpPr>
          <p:spPr>
            <a:xfrm>
              <a:off x="484766" y="2466621"/>
              <a:ext cx="2335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Kasun Jayasanka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18AB6F-6A90-7475-2485-0DCED5041E1A}"/>
              </a:ext>
            </a:extLst>
          </p:cNvPr>
          <p:cNvGrpSpPr/>
          <p:nvPr/>
        </p:nvGrpSpPr>
        <p:grpSpPr>
          <a:xfrm>
            <a:off x="333173" y="2843148"/>
            <a:ext cx="3138310" cy="2076083"/>
            <a:chOff x="217210" y="2843616"/>
            <a:chExt cx="3138310" cy="207608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97EF343-6EE1-E7F1-6CEE-4F028957CA91}"/>
                </a:ext>
              </a:extLst>
            </p:cNvPr>
            <p:cNvGrpSpPr/>
            <p:nvPr/>
          </p:nvGrpSpPr>
          <p:grpSpPr>
            <a:xfrm>
              <a:off x="516024" y="2843616"/>
              <a:ext cx="2217676" cy="2069622"/>
              <a:chOff x="131742" y="2131661"/>
              <a:chExt cx="2681988" cy="251415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A963F27-915A-2EC3-C692-82CB063CD7DC}"/>
                  </a:ext>
                </a:extLst>
              </p:cNvPr>
              <p:cNvGrpSpPr/>
              <p:nvPr/>
            </p:nvGrpSpPr>
            <p:grpSpPr>
              <a:xfrm>
                <a:off x="336880" y="2131661"/>
                <a:ext cx="2271713" cy="2297674"/>
                <a:chOff x="2943922" y="947854"/>
                <a:chExt cx="2921619" cy="3010829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215952EB-0881-0C79-63C5-CB8FEF892C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8457" r="8457"/>
                <a:stretch/>
              </p:blipFill>
              <p:spPr>
                <a:xfrm>
                  <a:off x="3590692" y="1534142"/>
                  <a:ext cx="1784194" cy="1891770"/>
                </a:xfrm>
                <a:prstGeom prst="ellipse">
                  <a:avLst/>
                </a:prstGeom>
                <a:ln w="63500" cap="rnd">
                  <a:solidFill>
                    <a:srgbClr val="333333"/>
                  </a:solidFill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32" name="Google Shape;153;p15">
                  <a:extLst>
                    <a:ext uri="{FF2B5EF4-FFF2-40B4-BE49-F238E27FC236}">
                      <a16:creationId xmlns:a16="http://schemas.microsoft.com/office/drawing/2014/main" id="{185E2BF3-2A1F-9C41-DB1B-2FE7A5E68B1B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943922" y="947854"/>
                  <a:ext cx="2921619" cy="30108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0" name="Flowchart: Data 29">
                <a:extLst>
                  <a:ext uri="{FF2B5EF4-FFF2-40B4-BE49-F238E27FC236}">
                    <a16:creationId xmlns:a16="http://schemas.microsoft.com/office/drawing/2014/main" id="{4C74D549-E442-26CF-B1B6-C836E3B49556}"/>
                  </a:ext>
                </a:extLst>
              </p:cNvPr>
              <p:cNvSpPr/>
              <p:nvPr/>
            </p:nvSpPr>
            <p:spPr>
              <a:xfrm>
                <a:off x="131742" y="4266060"/>
                <a:ext cx="2681988" cy="379756"/>
              </a:xfrm>
              <a:prstGeom prst="flowChartInputOutpu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7C8EA11-3889-8129-DE21-02747D38E6F5}"/>
                </a:ext>
              </a:extLst>
            </p:cNvPr>
            <p:cNvSpPr txBox="1"/>
            <p:nvPr/>
          </p:nvSpPr>
          <p:spPr>
            <a:xfrm>
              <a:off x="217210" y="4550367"/>
              <a:ext cx="3138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err="1">
                  <a:solidFill>
                    <a:schemeClr val="bg1"/>
                  </a:solidFill>
                  <a:latin typeface="Montserrat" panose="00000500000000000000" pitchFamily="2" charset="0"/>
                </a:rPr>
                <a:t>Amasha</a:t>
              </a:r>
              <a:r>
                <a:rPr lang="en-US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 Weerasinghe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51E4D4-0BF8-C94D-215C-57171DEA1CBB}"/>
              </a:ext>
            </a:extLst>
          </p:cNvPr>
          <p:cNvGrpSpPr/>
          <p:nvPr/>
        </p:nvGrpSpPr>
        <p:grpSpPr>
          <a:xfrm>
            <a:off x="5400295" y="853722"/>
            <a:ext cx="2620315" cy="2125613"/>
            <a:chOff x="5278599" y="836523"/>
            <a:chExt cx="2620315" cy="212561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9218C4C-7A02-7735-CD80-B8F42D5D03DF}"/>
                </a:ext>
              </a:extLst>
            </p:cNvPr>
            <p:cNvGrpSpPr/>
            <p:nvPr/>
          </p:nvGrpSpPr>
          <p:grpSpPr>
            <a:xfrm>
              <a:off x="5406574" y="836523"/>
              <a:ext cx="2217676" cy="2069622"/>
              <a:chOff x="131742" y="2131661"/>
              <a:chExt cx="2681988" cy="2514155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A2CF809-52FB-2403-9FE1-637B1717A362}"/>
                  </a:ext>
                </a:extLst>
              </p:cNvPr>
              <p:cNvGrpSpPr/>
              <p:nvPr/>
            </p:nvGrpSpPr>
            <p:grpSpPr>
              <a:xfrm>
                <a:off x="336880" y="2131661"/>
                <a:ext cx="2271713" cy="2297674"/>
                <a:chOff x="2943922" y="947854"/>
                <a:chExt cx="2921619" cy="3010829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F5FDB913-A80C-3943-3DA1-ACDEB0693B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t="9701" b="9701"/>
                <a:stretch/>
              </p:blipFill>
              <p:spPr>
                <a:xfrm>
                  <a:off x="3590692" y="1534142"/>
                  <a:ext cx="1784194" cy="1891770"/>
                </a:xfrm>
                <a:prstGeom prst="ellipse">
                  <a:avLst/>
                </a:prstGeom>
                <a:ln w="63500" cap="rnd">
                  <a:solidFill>
                    <a:srgbClr val="333333"/>
                  </a:solidFill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37" name="Google Shape;153;p15">
                  <a:extLst>
                    <a:ext uri="{FF2B5EF4-FFF2-40B4-BE49-F238E27FC236}">
                      <a16:creationId xmlns:a16="http://schemas.microsoft.com/office/drawing/2014/main" id="{ABAA9C97-1A00-9339-428F-3D9FD1E76E7C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943922" y="947854"/>
                  <a:ext cx="2921619" cy="30108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5" name="Flowchart: Data 34">
                <a:extLst>
                  <a:ext uri="{FF2B5EF4-FFF2-40B4-BE49-F238E27FC236}">
                    <a16:creationId xmlns:a16="http://schemas.microsoft.com/office/drawing/2014/main" id="{B1090AF5-D3F1-05D9-3083-9772A395326F}"/>
                  </a:ext>
                </a:extLst>
              </p:cNvPr>
              <p:cNvSpPr/>
              <p:nvPr/>
            </p:nvSpPr>
            <p:spPr>
              <a:xfrm>
                <a:off x="131742" y="4266060"/>
                <a:ext cx="2681988" cy="379756"/>
              </a:xfrm>
              <a:prstGeom prst="flowChartInputOutpu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067D2B4-3A66-5274-0F6F-5B779325DF5F}"/>
                </a:ext>
              </a:extLst>
            </p:cNvPr>
            <p:cNvSpPr txBox="1"/>
            <p:nvPr/>
          </p:nvSpPr>
          <p:spPr>
            <a:xfrm>
              <a:off x="5278599" y="2592804"/>
              <a:ext cx="2620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err="1">
                  <a:solidFill>
                    <a:schemeClr val="bg1"/>
                  </a:solidFill>
                  <a:latin typeface="Montserrat" panose="00000500000000000000" pitchFamily="2" charset="0"/>
                </a:rPr>
                <a:t>Mihiliya</a:t>
              </a:r>
              <a:r>
                <a:rPr lang="en-US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b="1" dirty="0" err="1">
                  <a:solidFill>
                    <a:schemeClr val="bg1"/>
                  </a:solidFill>
                  <a:latin typeface="Montserrat" panose="00000500000000000000" pitchFamily="2" charset="0"/>
                </a:rPr>
                <a:t>Maheshika</a:t>
              </a:r>
              <a:endParaRPr lang="en-US" sz="18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EBEBB4F-2CE6-C7C5-2549-ADEDF9331880}"/>
              </a:ext>
            </a:extLst>
          </p:cNvPr>
          <p:cNvGrpSpPr/>
          <p:nvPr/>
        </p:nvGrpSpPr>
        <p:grpSpPr>
          <a:xfrm>
            <a:off x="5549907" y="2903090"/>
            <a:ext cx="2620315" cy="2092234"/>
            <a:chOff x="5406574" y="2909354"/>
            <a:chExt cx="2620315" cy="209223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D1281F8-90F1-1D8A-4FBF-2AF0DDC107D3}"/>
                </a:ext>
              </a:extLst>
            </p:cNvPr>
            <p:cNvGrpSpPr/>
            <p:nvPr/>
          </p:nvGrpSpPr>
          <p:grpSpPr>
            <a:xfrm>
              <a:off x="5419833" y="2909354"/>
              <a:ext cx="2217676" cy="2069622"/>
              <a:chOff x="131742" y="2131661"/>
              <a:chExt cx="2681988" cy="251415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D1D63688-F632-079A-C2FB-D065FF1FB1D5}"/>
                  </a:ext>
                </a:extLst>
              </p:cNvPr>
              <p:cNvGrpSpPr/>
              <p:nvPr/>
            </p:nvGrpSpPr>
            <p:grpSpPr>
              <a:xfrm>
                <a:off x="336880" y="2131661"/>
                <a:ext cx="2271713" cy="2297674"/>
                <a:chOff x="2943922" y="947854"/>
                <a:chExt cx="2921619" cy="3010829"/>
              </a:xfrm>
            </p:grpSpPr>
            <p:pic>
              <p:nvPicPr>
                <p:cNvPr id="42" name="Google Shape;153;p15">
                  <a:extLst>
                    <a:ext uri="{FF2B5EF4-FFF2-40B4-BE49-F238E27FC236}">
                      <a16:creationId xmlns:a16="http://schemas.microsoft.com/office/drawing/2014/main" id="{9969A58B-F400-CE21-0E1D-77B2770EB4D7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943922" y="947854"/>
                  <a:ext cx="2921619" cy="30108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0534DC36-84DC-0070-A136-D1D64794EB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t="11162" b="11162"/>
                <a:stretch/>
              </p:blipFill>
              <p:spPr>
                <a:xfrm>
                  <a:off x="3590692" y="1534142"/>
                  <a:ext cx="1784194" cy="1891770"/>
                </a:xfrm>
                <a:prstGeom prst="ellipse">
                  <a:avLst/>
                </a:prstGeom>
                <a:ln w="63500" cap="rnd">
                  <a:solidFill>
                    <a:srgbClr val="333333"/>
                  </a:solidFill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</p:grpSp>
          <p:sp>
            <p:nvSpPr>
              <p:cNvPr id="40" name="Flowchart: Data 39">
                <a:extLst>
                  <a:ext uri="{FF2B5EF4-FFF2-40B4-BE49-F238E27FC236}">
                    <a16:creationId xmlns:a16="http://schemas.microsoft.com/office/drawing/2014/main" id="{10F3E1A9-C4FF-A3D6-928B-79FD76583A7C}"/>
                  </a:ext>
                </a:extLst>
              </p:cNvPr>
              <p:cNvSpPr/>
              <p:nvPr/>
            </p:nvSpPr>
            <p:spPr>
              <a:xfrm>
                <a:off x="131742" y="4266060"/>
                <a:ext cx="2681988" cy="379756"/>
              </a:xfrm>
              <a:prstGeom prst="flowChartInputOutpu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48ECAF0-E8D8-5080-D59A-417A4225E05B}"/>
                </a:ext>
              </a:extLst>
            </p:cNvPr>
            <p:cNvSpPr txBox="1"/>
            <p:nvPr/>
          </p:nvSpPr>
          <p:spPr>
            <a:xfrm>
              <a:off x="5406574" y="4632256"/>
              <a:ext cx="2620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err="1">
                  <a:solidFill>
                    <a:schemeClr val="bg1"/>
                  </a:solidFill>
                  <a:latin typeface="Montserrat" panose="00000500000000000000" pitchFamily="2" charset="0"/>
                </a:rPr>
                <a:t>Malintha</a:t>
              </a:r>
              <a:r>
                <a:rPr lang="en-US" sz="1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800" b="1" dirty="0" err="1">
                  <a:solidFill>
                    <a:schemeClr val="bg1"/>
                  </a:solidFill>
                  <a:latin typeface="Montserrat" panose="00000500000000000000" pitchFamily="2" charset="0"/>
                </a:rPr>
                <a:t>Kavinda</a:t>
              </a:r>
              <a:endParaRPr lang="en-US" sz="18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327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C6F8F-81B5-C6DF-D89D-F057747F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042" y="119817"/>
            <a:ext cx="5542619" cy="1426029"/>
          </a:xfrm>
        </p:spPr>
        <p:txBody>
          <a:bodyPr>
            <a:normAutofit/>
          </a:bodyPr>
          <a:lstStyle/>
          <a:p>
            <a:r>
              <a:rPr lang="en-US" sz="4000" b="1" dirty="0"/>
              <a:t>We’ve developed</a:t>
            </a:r>
          </a:p>
        </p:txBody>
      </p:sp>
      <p:sp>
        <p:nvSpPr>
          <p:cNvPr id="3" name="Google Shape;136;p13">
            <a:extLst>
              <a:ext uri="{FF2B5EF4-FFF2-40B4-BE49-F238E27FC236}">
                <a16:creationId xmlns:a16="http://schemas.microsoft.com/office/drawing/2014/main" id="{3ABDCE6C-CC5D-393E-E23F-497575A53898}"/>
              </a:ext>
            </a:extLst>
          </p:cNvPr>
          <p:cNvSpPr txBox="1"/>
          <p:nvPr/>
        </p:nvSpPr>
        <p:spPr>
          <a:xfrm>
            <a:off x="3606565" y="603494"/>
            <a:ext cx="6360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Using,</a:t>
            </a:r>
            <a:endParaRPr sz="24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46FD03-6CD0-2C68-51D4-D4DB9D201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15" y="-1"/>
            <a:ext cx="1630882" cy="163088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DB5E324-77E1-0DBC-1875-FCAF15657367}"/>
              </a:ext>
            </a:extLst>
          </p:cNvPr>
          <p:cNvGrpSpPr/>
          <p:nvPr/>
        </p:nvGrpSpPr>
        <p:grpSpPr>
          <a:xfrm>
            <a:off x="345960" y="1216140"/>
            <a:ext cx="8798040" cy="3601216"/>
            <a:chOff x="330925" y="1204851"/>
            <a:chExt cx="8798040" cy="36012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58E54-08C2-EC62-C828-88078CEE068E}"/>
                </a:ext>
              </a:extLst>
            </p:cNvPr>
            <p:cNvSpPr/>
            <p:nvPr/>
          </p:nvSpPr>
          <p:spPr>
            <a:xfrm>
              <a:off x="330925" y="1501259"/>
              <a:ext cx="8564525" cy="553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5BB8074-15E4-D241-9FAD-C2B71FEFA275}"/>
                </a:ext>
              </a:extLst>
            </p:cNvPr>
            <p:cNvGrpSpPr/>
            <p:nvPr/>
          </p:nvGrpSpPr>
          <p:grpSpPr>
            <a:xfrm>
              <a:off x="330925" y="1204851"/>
              <a:ext cx="8798040" cy="3601216"/>
              <a:chOff x="330925" y="867723"/>
              <a:chExt cx="8798040" cy="36012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907FE13-B585-5E06-A1F7-8A16E492B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925" y="867723"/>
                <a:ext cx="6146075" cy="3601216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B3DD51A1-D544-3C13-70AA-A643E4F9A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31114" y="1782204"/>
                <a:ext cx="2310221" cy="2310221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B9C8A7-5773-4907-C173-30E39994EB55}"/>
                  </a:ext>
                </a:extLst>
              </p:cNvPr>
              <p:cNvSpPr txBox="1"/>
              <p:nvPr/>
            </p:nvSpPr>
            <p:spPr>
              <a:xfrm>
                <a:off x="6452343" y="1197429"/>
                <a:ext cx="2676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Arial Black" panose="020B0A04020102020204" pitchFamily="34" charset="0"/>
                  </a:rPr>
                  <a:t>SWIPERJS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2847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7D79B7-4FDF-BF61-2696-67B87747AE10}"/>
              </a:ext>
            </a:extLst>
          </p:cNvPr>
          <p:cNvSpPr txBox="1">
            <a:spLocks/>
          </p:cNvSpPr>
          <p:nvPr/>
        </p:nvSpPr>
        <p:spPr>
          <a:xfrm>
            <a:off x="582405" y="-38323"/>
            <a:ext cx="9560199" cy="1426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b="1" dirty="0"/>
              <a:t>External Sites that helped to</a:t>
            </a:r>
            <a:br>
              <a:rPr lang="en-US" sz="3600" b="1" dirty="0"/>
            </a:br>
            <a:r>
              <a:rPr lang="en-US" sz="3600" b="1" dirty="0"/>
              <a:t> styling &amp; functions</a:t>
            </a:r>
          </a:p>
        </p:txBody>
      </p: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43A9C68F-8A2B-03D1-2E5F-838E245DA9FD}"/>
              </a:ext>
            </a:extLst>
          </p:cNvPr>
          <p:cNvSpPr/>
          <p:nvPr/>
        </p:nvSpPr>
        <p:spPr>
          <a:xfrm>
            <a:off x="0" y="1168758"/>
            <a:ext cx="6898705" cy="3251200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Data 17">
            <a:extLst>
              <a:ext uri="{FF2B5EF4-FFF2-40B4-BE49-F238E27FC236}">
                <a16:creationId xmlns:a16="http://schemas.microsoft.com/office/drawing/2014/main" id="{93A2E179-CE06-C574-930A-823B911D9966}"/>
              </a:ext>
            </a:extLst>
          </p:cNvPr>
          <p:cNvSpPr/>
          <p:nvPr/>
        </p:nvSpPr>
        <p:spPr>
          <a:xfrm>
            <a:off x="4764190" y="1462600"/>
            <a:ext cx="6149770" cy="620827"/>
          </a:xfrm>
          <a:prstGeom prst="flowChartInputOutpu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Stymie Md BT" panose="02060603020205020403" pitchFamily="18" charset="0"/>
              </a:rPr>
              <a:t>to add Icons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A53116-C31A-1924-FBAC-65AF36CF2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80" y="181732"/>
            <a:ext cx="3251200" cy="3251200"/>
          </a:xfrm>
          <a:prstGeom prst="rect">
            <a:avLst/>
          </a:prstGeom>
        </p:spPr>
      </p:pic>
      <p:sp>
        <p:nvSpPr>
          <p:cNvPr id="19" name="Flowchart: Data 18">
            <a:extLst>
              <a:ext uri="{FF2B5EF4-FFF2-40B4-BE49-F238E27FC236}">
                <a16:creationId xmlns:a16="http://schemas.microsoft.com/office/drawing/2014/main" id="{7799C9F1-9AC8-9005-C3DF-CED4E861C9D4}"/>
              </a:ext>
            </a:extLst>
          </p:cNvPr>
          <p:cNvSpPr/>
          <p:nvPr/>
        </p:nvSpPr>
        <p:spPr>
          <a:xfrm>
            <a:off x="4471527" y="2425710"/>
            <a:ext cx="6149770" cy="620827"/>
          </a:xfrm>
          <a:prstGeom prst="flowChartInputOutpu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Stymie Md BT" panose="02060603020205020403" pitchFamily="18" charset="0"/>
              </a:rPr>
              <a:t>to embed fonts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F88632-802B-7017-E12D-CB338F2BC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70" y="3260868"/>
            <a:ext cx="3722414" cy="792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462827-B22F-3764-970E-C480450A5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90" y="2425710"/>
            <a:ext cx="4572000" cy="662583"/>
          </a:xfrm>
          <a:prstGeom prst="rect">
            <a:avLst/>
          </a:prstGeom>
        </p:spPr>
      </p:pic>
      <p:sp>
        <p:nvSpPr>
          <p:cNvPr id="21" name="Flowchart: Data 20">
            <a:extLst>
              <a:ext uri="{FF2B5EF4-FFF2-40B4-BE49-F238E27FC236}">
                <a16:creationId xmlns:a16="http://schemas.microsoft.com/office/drawing/2014/main" id="{46897561-580D-1287-18CC-AC8D9D364F15}"/>
              </a:ext>
            </a:extLst>
          </p:cNvPr>
          <p:cNvSpPr/>
          <p:nvPr/>
        </p:nvSpPr>
        <p:spPr>
          <a:xfrm>
            <a:off x="4243775" y="3398345"/>
            <a:ext cx="6149770" cy="620827"/>
          </a:xfrm>
          <a:prstGeom prst="flowChartInputOutpu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1" i="0" dirty="0">
                <a:solidFill>
                  <a:srgbClr val="002356"/>
                </a:solidFill>
                <a:effectLst/>
                <a:latin typeface="Stymie Md BT" panose="02060603020205020403" pitchFamily="18" charset="0"/>
                <a:ea typeface="+mn-ea"/>
                <a:cs typeface="+mn-cs"/>
              </a:rPr>
              <a:t>to get form responses</a:t>
            </a:r>
            <a:endParaRPr lang="en-US" sz="4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45813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8F43E7-CAFC-7801-B9B0-6171DA41C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5" y="1713885"/>
            <a:ext cx="2163031" cy="21630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C97E7B-BDAE-3EC5-F3F8-02C8ACA39A27}"/>
              </a:ext>
            </a:extLst>
          </p:cNvPr>
          <p:cNvSpPr txBox="1"/>
          <p:nvPr/>
        </p:nvSpPr>
        <p:spPr>
          <a:xfrm>
            <a:off x="348862" y="1135544"/>
            <a:ext cx="7620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We've been collaborating with each other using,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FFE47-355B-4A18-1D0F-09494E8A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91" y="-343359"/>
            <a:ext cx="8372702" cy="1615110"/>
          </a:xfrm>
        </p:spPr>
        <p:txBody>
          <a:bodyPr>
            <a:normAutofit/>
          </a:bodyPr>
          <a:lstStyle/>
          <a:p>
            <a:r>
              <a:rPr lang="en-US" sz="3600" b="1" dirty="0"/>
              <a:t>How We work together remotely,</a:t>
            </a:r>
          </a:p>
        </p:txBody>
      </p:sp>
      <p:sp>
        <p:nvSpPr>
          <p:cNvPr id="9" name="Flowchart: Data 8">
            <a:extLst>
              <a:ext uri="{FF2B5EF4-FFF2-40B4-BE49-F238E27FC236}">
                <a16:creationId xmlns:a16="http://schemas.microsoft.com/office/drawing/2014/main" id="{24CB04C4-9576-C477-6B7D-95AA5C9411CC}"/>
              </a:ext>
            </a:extLst>
          </p:cNvPr>
          <p:cNvSpPr/>
          <p:nvPr/>
        </p:nvSpPr>
        <p:spPr>
          <a:xfrm>
            <a:off x="515007" y="1713885"/>
            <a:ext cx="7247490" cy="1409634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383C6-DCB9-C321-0F75-E458011D5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510" y="1099956"/>
            <a:ext cx="4524703" cy="2545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0BC4C6-53D7-31DD-4DA8-4A0A76C88252}"/>
              </a:ext>
            </a:extLst>
          </p:cNvPr>
          <p:cNvSpPr txBox="1"/>
          <p:nvPr/>
        </p:nvSpPr>
        <p:spPr>
          <a:xfrm>
            <a:off x="1008992" y="2992061"/>
            <a:ext cx="7620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code hosting platform for </a:t>
            </a:r>
            <a:br>
              <a:rPr lang="en-US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lang="en-US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version control and collaboration.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250BA9-0AE9-EF52-5B06-FB29D3404100}"/>
              </a:ext>
            </a:extLst>
          </p:cNvPr>
          <p:cNvSpPr txBox="1"/>
          <p:nvPr/>
        </p:nvSpPr>
        <p:spPr>
          <a:xfrm>
            <a:off x="945931" y="4340772"/>
            <a:ext cx="725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https://github.com/KasunJayasanka/PracticalExercise-Front-End.git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12C2B-FD16-6718-E9A4-54D97F022CE5}"/>
              </a:ext>
            </a:extLst>
          </p:cNvPr>
          <p:cNvSpPr txBox="1"/>
          <p:nvPr/>
        </p:nvSpPr>
        <p:spPr>
          <a:xfrm>
            <a:off x="965638" y="3996450"/>
            <a:ext cx="374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FF00"/>
                </a:solidFill>
                <a:latin typeface="Montserrat Medium" panose="00000600000000000000" pitchFamily="2" charset="0"/>
              </a:rPr>
              <a:t>Link of the GitHub Repository 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CDE76B4-61DD-C499-F515-041892884081}"/>
              </a:ext>
            </a:extLst>
          </p:cNvPr>
          <p:cNvCxnSpPr>
            <a:cxnSpLocks/>
          </p:cNvCxnSpPr>
          <p:nvPr/>
        </p:nvCxnSpPr>
        <p:spPr>
          <a:xfrm>
            <a:off x="588579" y="4081376"/>
            <a:ext cx="754118" cy="71884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762700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2272</TotalTime>
  <Words>277</Words>
  <Application>Microsoft Office PowerPoint</Application>
  <PresentationFormat>On-screen Show (16:9)</PresentationFormat>
  <Paragraphs>67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Wingdings</vt:lpstr>
      <vt:lpstr>Montserrat Medium</vt:lpstr>
      <vt:lpstr>Arial</vt:lpstr>
      <vt:lpstr>Montserrat</vt:lpstr>
      <vt:lpstr>Arial Black</vt:lpstr>
      <vt:lpstr>Lato</vt:lpstr>
      <vt:lpstr>Lato Black</vt:lpstr>
      <vt:lpstr>Stymie Md BT</vt:lpstr>
      <vt:lpstr>Focus</vt:lpstr>
      <vt:lpstr>Practical - Exercise</vt:lpstr>
      <vt:lpstr>Welcome</vt:lpstr>
      <vt:lpstr>Team Members</vt:lpstr>
      <vt:lpstr>What We Selected,</vt:lpstr>
      <vt:lpstr>Why We Selected this ,</vt:lpstr>
      <vt:lpstr>Development Workload Division</vt:lpstr>
      <vt:lpstr>We’ve developed</vt:lpstr>
      <vt:lpstr>PowerPoint Presentation</vt:lpstr>
      <vt:lpstr>How We work together remotely,</vt:lpstr>
      <vt:lpstr>Finally,</vt:lpstr>
      <vt:lpstr>Let’s Move on to see  How Our Developments Looks  Like Quickly</vt:lpstr>
      <vt:lpstr>Home Page</vt:lpstr>
      <vt:lpstr>Home Page</vt:lpstr>
      <vt:lpstr>PowerPoint Presentation</vt:lpstr>
      <vt:lpstr>About Us </vt:lpstr>
      <vt:lpstr>Contact</vt:lpstr>
      <vt:lpstr>Let’s Demonstrate our development</vt:lpstr>
      <vt:lpstr>Q &amp; 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- Exercise</dc:title>
  <dc:creator>Kasun Jayasanka</dc:creator>
  <cp:lastModifiedBy>kasun jayasanka</cp:lastModifiedBy>
  <cp:revision>41</cp:revision>
  <dcterms:modified xsi:type="dcterms:W3CDTF">2022-07-19T18:51:30Z</dcterms:modified>
</cp:coreProperties>
</file>